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7" r:id="rId3"/>
    <p:sldId id="258" r:id="rId4"/>
    <p:sldId id="259" r:id="rId5"/>
    <p:sldId id="260" r:id="rId6"/>
    <p:sldId id="261" r:id="rId7"/>
    <p:sldId id="262" r:id="rId8"/>
    <p:sldId id="263" r:id="rId9"/>
    <p:sldId id="268" r:id="rId10"/>
    <p:sldId id="264" r:id="rId11"/>
    <p:sldId id="269" r:id="rId12"/>
    <p:sldId id="256" r:id="rId13"/>
    <p:sldId id="277" r:id="rId14"/>
    <p:sldId id="278" r:id="rId15"/>
    <p:sldId id="279" r:id="rId16"/>
    <p:sldId id="280" r:id="rId17"/>
    <p:sldId id="281" r:id="rId18"/>
    <p:sldId id="282" r:id="rId19"/>
    <p:sldId id="283" r:id="rId20"/>
    <p:sldId id="284"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12/6/2022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Hypertensive Vascular diseases </a:t>
            </a:r>
            <a:endParaRPr lang="ar-SA" dirty="0"/>
          </a:p>
        </p:txBody>
      </p:sp>
      <p:sp>
        <p:nvSpPr>
          <p:cNvPr id="3" name="Content Placeholder 2"/>
          <p:cNvSpPr>
            <a:spLocks noGrp="1"/>
          </p:cNvSpPr>
          <p:nvPr>
            <p:ph idx="1"/>
          </p:nvPr>
        </p:nvSpPr>
        <p:spPr/>
        <p:txBody>
          <a:bodyPr/>
          <a:lstStyle/>
          <a:p>
            <a:pPr algn="l">
              <a:buNone/>
            </a:pPr>
            <a:r>
              <a:rPr lang="en-US" dirty="0"/>
              <a:t>Sustained diastolic pressure more than 90 mmHg and sustained systolic pressure more than 140 mmHg constitutes hypertension.</a:t>
            </a:r>
          </a:p>
          <a:p>
            <a:endParaRPr lang="ar-SA" dirty="0"/>
          </a:p>
        </p:txBody>
      </p:sp>
    </p:spTree>
    <p:extLst>
      <p:ext uri="{BB962C8B-B14F-4D97-AF65-F5344CB8AC3E}">
        <p14:creationId xmlns:p14="http://schemas.microsoft.com/office/powerpoint/2010/main" val="105169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b="1" dirty="0"/>
              <a:t>2- Hyperplastic arteriolosclerosis</a:t>
            </a:r>
            <a:r>
              <a:rPr lang="en-US" dirty="0"/>
              <a:t>: Related to more acute or severe elevations of blood pressure (diastolic pressure more than 120mmHg). It is characterized by onion-skin concentric laminated thickening of the walls of the arterioles with luminal narrowing and fibrinoid necrosis of the walls. These laminations consist of </a:t>
            </a:r>
            <a:r>
              <a:rPr lang="en-US" b="1" dirty="0"/>
              <a:t>SMCs</a:t>
            </a:r>
            <a:r>
              <a:rPr lang="en-US" dirty="0"/>
              <a:t>.</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gdmc.edu.cn/chome/bmks/bl/bltp/3jx23.jpg"/>
          <p:cNvPicPr>
            <a:picLocks noChangeAspect="1" noChangeArrowheads="1"/>
          </p:cNvPicPr>
          <p:nvPr/>
        </p:nvPicPr>
        <p:blipFill>
          <a:blip r:embed="rId2" cstate="print"/>
          <a:srcRect/>
          <a:stretch>
            <a:fillRect/>
          </a:stretch>
        </p:blipFill>
        <p:spPr bwMode="auto">
          <a:xfrm>
            <a:off x="2362200" y="1752600"/>
            <a:ext cx="4800600" cy="31432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Aneurysm:</a:t>
            </a:r>
            <a:br>
              <a:rPr lang="en-US" dirty="0"/>
            </a:br>
            <a:endParaRPr lang="ar-SA" dirty="0"/>
          </a:p>
        </p:txBody>
      </p:sp>
      <p:sp>
        <p:nvSpPr>
          <p:cNvPr id="3" name="Content Placeholder 2"/>
          <p:cNvSpPr>
            <a:spLocks noGrp="1"/>
          </p:cNvSpPr>
          <p:nvPr>
            <p:ph idx="1"/>
          </p:nvPr>
        </p:nvSpPr>
        <p:spPr/>
        <p:txBody>
          <a:bodyPr/>
          <a:lstStyle/>
          <a:p>
            <a:pPr algn="l">
              <a:buNone/>
            </a:pPr>
            <a:r>
              <a:rPr lang="en-US" dirty="0"/>
              <a:t>Is a localized abnormal dilation a blood vessel or the heart. When it involves 3 layers it is called true aneurysms.</a:t>
            </a:r>
          </a:p>
          <a:p>
            <a:pPr algn="l">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1- Saccular aneurysm. It is spherical out pouching involves part of the vessel wall 5-20cm in diameter.</a:t>
            </a:r>
          </a:p>
          <a:p>
            <a:pPr algn="l">
              <a:buNone/>
            </a:pPr>
            <a:r>
              <a:rPr lang="en-US" dirty="0"/>
              <a:t> 2-Fusiform aneurysm. It is circumferential dilation involving long segment of the vessel wall.</a:t>
            </a:r>
          </a:p>
          <a:p>
            <a:endParaRPr lang="en-US" dirty="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49" name="Picture 1"/>
          <p:cNvPicPr>
            <a:picLocks noGrp="1" noChangeAspect="1" noChangeArrowheads="1"/>
          </p:cNvPicPr>
          <p:nvPr>
            <p:ph idx="1"/>
          </p:nvPr>
        </p:nvPicPr>
        <p:blipFill>
          <a:blip r:embed="rId2"/>
          <a:srcRect/>
          <a:stretch>
            <a:fillRect/>
          </a:stretch>
        </p:blipFill>
        <p:spPr bwMode="auto">
          <a:xfrm>
            <a:off x="1828800" y="1752600"/>
            <a:ext cx="4648200" cy="3729831"/>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The 2 most common causes are ATH and cystic medial degeneration of the media. Other causes are trauma, congenital defect (berry aneurysm) and infections (mycotic aneurysm).</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dirty="0"/>
              <a:t>Atherosclerotic aneurysm is commonly found in the abdominal aorta. The common iliac arteries, descending part of the thoracic aorta.</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endParaRPr lang="ar-SA" dirty="0"/>
          </a:p>
        </p:txBody>
      </p:sp>
      <p:sp>
        <p:nvSpPr>
          <p:cNvPr id="3" name="Content Placeholder 2"/>
          <p:cNvSpPr>
            <a:spLocks noGrp="1"/>
          </p:cNvSpPr>
          <p:nvPr>
            <p:ph idx="1"/>
          </p:nvPr>
        </p:nvSpPr>
        <p:spPr/>
        <p:txBody>
          <a:bodyPr/>
          <a:lstStyle/>
          <a:p>
            <a:pPr algn="l" rtl="1">
              <a:buNone/>
            </a:pPr>
            <a:r>
              <a:rPr lang="en-US" dirty="0"/>
              <a:t>AAA occurs more frequently in men and rarely develops before 50 years. ATH is the major cause of AAA.</a:t>
            </a:r>
          </a:p>
          <a:p>
            <a:pPr algn="l" rtl="1">
              <a:buNone/>
            </a:pPr>
            <a:r>
              <a:rPr lang="en-US" dirty="0"/>
              <a:t>AAA results from altered balance between collagen degradation and synthesis . The abnormal collagen or elastic tissue provide a back ground on which the ATH or HRT weaken the aortic wall.</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Morphology:</a:t>
            </a:r>
            <a:r>
              <a:rPr lang="en-US" b="1" i="1" dirty="0"/>
              <a:t> </a:t>
            </a:r>
            <a:endParaRPr lang="ar-SA" dirty="0"/>
          </a:p>
        </p:txBody>
      </p:sp>
      <p:sp>
        <p:nvSpPr>
          <p:cNvPr id="3" name="Content Placeholder 2"/>
          <p:cNvSpPr>
            <a:spLocks noGrp="1"/>
          </p:cNvSpPr>
          <p:nvPr>
            <p:ph idx="1"/>
          </p:nvPr>
        </p:nvSpPr>
        <p:spPr/>
        <p:txBody>
          <a:bodyPr/>
          <a:lstStyle/>
          <a:p>
            <a:pPr algn="l">
              <a:buNone/>
            </a:pPr>
            <a:r>
              <a:rPr lang="en-US" dirty="0"/>
              <a:t>Usually located below renal arteries and above the bifurcation of the aorta. AAA can be Saccular or fusiform 15 cm in diameter and 20cn in length</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Complications</a:t>
            </a:r>
            <a:endParaRPr lang="ar-SA" dirty="0"/>
          </a:p>
        </p:txBody>
      </p:sp>
      <p:sp>
        <p:nvSpPr>
          <p:cNvPr id="3" name="Content Placeholder 2"/>
          <p:cNvSpPr>
            <a:spLocks noGrp="1"/>
          </p:cNvSpPr>
          <p:nvPr>
            <p:ph idx="1"/>
          </p:nvPr>
        </p:nvSpPr>
        <p:spPr/>
        <p:txBody>
          <a:bodyPr/>
          <a:lstStyle/>
          <a:p>
            <a:pPr algn="l" rtl="1">
              <a:buNone/>
            </a:pPr>
            <a:r>
              <a:rPr lang="en-US" dirty="0"/>
              <a:t>1- Rupture</a:t>
            </a:r>
          </a:p>
          <a:p>
            <a:pPr algn="l" rtl="1">
              <a:buNone/>
            </a:pPr>
            <a:r>
              <a:rPr lang="en-US" dirty="0"/>
              <a:t>2- Obstruction</a:t>
            </a:r>
          </a:p>
          <a:p>
            <a:pPr algn="l" rtl="1">
              <a:buNone/>
            </a:pPr>
            <a:r>
              <a:rPr lang="en-US" dirty="0"/>
              <a:t>3-Embolism</a:t>
            </a:r>
          </a:p>
          <a:p>
            <a:pPr algn="l">
              <a:buNone/>
            </a:pPr>
            <a:r>
              <a:rPr lang="en-US" dirty="0"/>
              <a:t>4-Pressure on adjacent organs.</a:t>
            </a:r>
          </a:p>
          <a:p>
            <a:pPr algn="l">
              <a:buNone/>
            </a:pPr>
            <a:r>
              <a:rPr lang="en-US" dirty="0"/>
              <a:t>5- Presentation as abdominal mass.</a:t>
            </a:r>
          </a:p>
          <a:p>
            <a:pPr algn="l">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blood pressure:</a:t>
            </a:r>
            <a:br>
              <a:rPr lang="en-US" dirty="0"/>
            </a:br>
            <a:endParaRPr lang="ar-SA" dirty="0"/>
          </a:p>
        </p:txBody>
      </p:sp>
      <p:sp>
        <p:nvSpPr>
          <p:cNvPr id="3" name="Content Placeholder 2"/>
          <p:cNvSpPr>
            <a:spLocks noGrp="1"/>
          </p:cNvSpPr>
          <p:nvPr>
            <p:ph idx="1"/>
          </p:nvPr>
        </p:nvSpPr>
        <p:spPr/>
        <p:txBody>
          <a:bodyPr>
            <a:normAutofit/>
          </a:bodyPr>
          <a:lstStyle/>
          <a:p>
            <a:pPr algn="l">
              <a:buNone/>
            </a:pPr>
            <a:r>
              <a:rPr lang="en-US" dirty="0"/>
              <a:t>The blood pressure is dependent on 2 hemodynamic variables(Cardiac output and peripheral vascular resistance). Cardiac output is dependent on blood volume which is strongly dependent on sodium concentration. Peripheral vascular resistance is controlled at the level of the arterioles and is affected by neuronal and hormonal factors. The kidneys and adrenals are the key players in the regulation of blood pressure.</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Aortic dissection:</a:t>
            </a:r>
            <a:br>
              <a:rPr lang="en-US" dirty="0"/>
            </a:br>
            <a:endParaRPr lang="ar-SA" dirty="0"/>
          </a:p>
        </p:txBody>
      </p:sp>
      <p:sp>
        <p:nvSpPr>
          <p:cNvPr id="3" name="Content Placeholder 2"/>
          <p:cNvSpPr>
            <a:spLocks noGrp="1"/>
          </p:cNvSpPr>
          <p:nvPr>
            <p:ph idx="1"/>
          </p:nvPr>
        </p:nvSpPr>
        <p:spPr/>
        <p:txBody>
          <a:bodyPr/>
          <a:lstStyle/>
          <a:p>
            <a:pPr algn="l" rtl="1">
              <a:buNone/>
            </a:pPr>
            <a:r>
              <a:rPr lang="en-US" dirty="0"/>
              <a:t>It is a catastrophic event whereby blood splays apart the laminar planes of the media to form blood filled channel within the aortic wall. This channel often ruptures through the various spaces causing massive hemorrhage or cardiac temponade.</a:t>
            </a:r>
          </a:p>
          <a:p>
            <a:pPr algn="l">
              <a:buNone/>
            </a:pPr>
            <a:r>
              <a:rPr lang="en-US" dirty="0"/>
              <a:t>Aortic dissection occurs in men aged between 40 and 60 years.</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6386" name="Picture 2"/>
          <p:cNvPicPr>
            <a:picLocks noGrp="1" noChangeAspect="1" noChangeArrowheads="1"/>
          </p:cNvPicPr>
          <p:nvPr>
            <p:ph idx="1"/>
          </p:nvPr>
        </p:nvPicPr>
        <p:blipFill>
          <a:blip r:embed="rId2"/>
          <a:srcRect/>
          <a:stretch>
            <a:fillRect/>
          </a:stretch>
        </p:blipFill>
        <p:spPr bwMode="auto">
          <a:xfrm>
            <a:off x="2743200" y="2133601"/>
            <a:ext cx="3886200" cy="320119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Morphology:</a:t>
            </a:r>
            <a:br>
              <a:rPr lang="en-US" dirty="0"/>
            </a:br>
            <a:endParaRPr lang="ar-SA" dirty="0"/>
          </a:p>
        </p:txBody>
      </p:sp>
      <p:sp>
        <p:nvSpPr>
          <p:cNvPr id="3" name="Content Placeholder 2"/>
          <p:cNvSpPr>
            <a:spLocks noGrp="1"/>
          </p:cNvSpPr>
          <p:nvPr>
            <p:ph idx="1"/>
          </p:nvPr>
        </p:nvSpPr>
        <p:spPr/>
        <p:txBody>
          <a:bodyPr/>
          <a:lstStyle/>
          <a:p>
            <a:pPr algn="l">
              <a:buNone/>
            </a:pPr>
            <a:r>
              <a:rPr lang="en-US" dirty="0"/>
              <a:t>Intimal tear found in the aorta, a-5cm length the blood dissect its way within the media either proximally or distally and may extend deep to the iliac arteries. The blood usually finds its way through the adventitia causing fatal hemorrhage. Some times the blood reenters in to the blood vessels forming double barreled aorta.</a:t>
            </a:r>
          </a:p>
          <a:p>
            <a:pPr algn="l">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rtl="1">
              <a:buNone/>
            </a:pPr>
            <a:r>
              <a:rPr lang="en-US" dirty="0"/>
              <a:t>The kidneys Influence peripheral resistance and sodium homeostasis via rennin-angiotensin system. </a:t>
            </a:r>
          </a:p>
          <a:p>
            <a:pPr algn="l" rtl="1">
              <a:buNone/>
            </a:pPr>
            <a:r>
              <a:rPr lang="en-US" dirty="0"/>
              <a:t>Low blood pressure -----Increase Na reabsorption by the proximal tubules------Volume expansion, rennin is produced by JGA----Angiotensinogen -----angiotensin I------ACE-----angiotensin II------Increase vascular resistance ------Increase aldosterone secretion.</a:t>
            </a:r>
          </a:p>
          <a:p>
            <a:pPr algn="l">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Pathogenesis: </a:t>
            </a:r>
            <a:br>
              <a:rPr lang="en-US" dirty="0"/>
            </a:br>
            <a:endParaRPr lang="ar-SA" dirty="0"/>
          </a:p>
        </p:txBody>
      </p:sp>
      <p:sp>
        <p:nvSpPr>
          <p:cNvPr id="3" name="Content Placeholder 2"/>
          <p:cNvSpPr>
            <a:spLocks noGrp="1"/>
          </p:cNvSpPr>
          <p:nvPr>
            <p:ph idx="1"/>
          </p:nvPr>
        </p:nvSpPr>
        <p:spPr/>
        <p:txBody>
          <a:bodyPr>
            <a:normAutofit/>
          </a:bodyPr>
          <a:lstStyle/>
          <a:p>
            <a:pPr algn="l">
              <a:buNone/>
            </a:pPr>
            <a:r>
              <a:rPr lang="en-US" dirty="0"/>
              <a:t>90-95% of hypertension is idiopathic (essential hypertension) which is compatible with long life unless myocardial infarction, cerebrovascular accident or other complications supervene.</a:t>
            </a:r>
            <a:r>
              <a:rPr lang="en-US" b="1" dirty="0"/>
              <a:t> </a:t>
            </a:r>
            <a:r>
              <a:rPr lang="en-US" dirty="0"/>
              <a:t>Most of the remainders of benign hypertension is secondary to renal disease, or narrowing of the renal arteries or less often diseases of adrenals like Cushing's syndrome and pheochromocytomas.</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1">
              <a:buNone/>
            </a:pPr>
            <a:r>
              <a:rPr lang="en-US" dirty="0"/>
              <a:t>About 5% of hypertensive persons show rapidly rising blood pressure that if left untreated will leads to death within 1-2 years.</a:t>
            </a:r>
          </a:p>
          <a:p>
            <a:pPr algn="l" rtl="1">
              <a:buNone/>
            </a:pPr>
            <a:r>
              <a:rPr lang="en-US" dirty="0"/>
              <a:t>Accelerated or malignant hypertension is a clinical syndrome is characterized by severe hypertension diastolic pressure more than 120 mmHg, renal failure and retinal hemorrhage with exudate with or without edema.</a:t>
            </a:r>
          </a:p>
          <a:p>
            <a:pPr>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buNone/>
            </a:pPr>
            <a:r>
              <a:rPr lang="en-US" b="1" dirty="0"/>
              <a:t>Essential hypertension: </a:t>
            </a:r>
            <a:r>
              <a:rPr lang="en-US" dirty="0"/>
              <a:t>Reduced renal sodium excretion in the presence of normal arterial pressure and vascular changes that may involve functional vasoconstriction and changes in vascular wall that result in increased resistance represent the key players in the pathogenesis of essential hypertension.</a:t>
            </a:r>
          </a:p>
          <a:p>
            <a:pPr algn="l">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1">
              <a:buNone/>
            </a:pPr>
            <a:r>
              <a:rPr lang="en-US" dirty="0"/>
              <a:t>Both these factors are caused by:</a:t>
            </a:r>
          </a:p>
          <a:p>
            <a:pPr algn="l" rtl="1">
              <a:buNone/>
            </a:pPr>
            <a:r>
              <a:rPr lang="en-US" dirty="0"/>
              <a:t>1- Genetics factors.</a:t>
            </a:r>
          </a:p>
          <a:p>
            <a:pPr algn="l" rtl="1">
              <a:buNone/>
            </a:pPr>
            <a:r>
              <a:rPr lang="en-US" dirty="0"/>
              <a:t>2- Environmental factors like obesity, stress, smoking, physical activity and heavy consumption of salt.</a:t>
            </a:r>
          </a:p>
          <a:p>
            <a:pPr algn="l">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Morphology:</a:t>
            </a:r>
            <a:r>
              <a:rPr lang="en-US" dirty="0"/>
              <a:t> </a:t>
            </a:r>
            <a:br>
              <a:rPr lang="en-US" dirty="0"/>
            </a:br>
            <a:endParaRPr lang="ar-SA" dirty="0"/>
          </a:p>
        </p:txBody>
      </p:sp>
      <p:sp>
        <p:nvSpPr>
          <p:cNvPr id="3" name="Content Placeholder 2"/>
          <p:cNvSpPr>
            <a:spLocks noGrp="1"/>
          </p:cNvSpPr>
          <p:nvPr>
            <p:ph idx="1"/>
          </p:nvPr>
        </p:nvSpPr>
        <p:spPr/>
        <p:txBody>
          <a:bodyPr/>
          <a:lstStyle/>
          <a:p>
            <a:pPr algn="l">
              <a:buNone/>
            </a:pPr>
            <a:r>
              <a:rPr lang="en-US" b="1" dirty="0"/>
              <a:t>1- Hyaline arteriolosclerosis</a:t>
            </a:r>
            <a:r>
              <a:rPr lang="en-US" dirty="0"/>
              <a:t>: Homogenous hyaline thickening of the walls of the arterioles with loss of the underlying structural details and narrowing of the lumen. Found in elderly persons even they are normotensive and in diabetes.</a:t>
            </a:r>
          </a:p>
          <a:p>
            <a:pPr algn="l">
              <a:buNone/>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ueflash.com/cardimages/answers/thumbnails/2/7/7072420.jpg"/>
          <p:cNvPicPr>
            <a:picLocks noChangeAspect="1" noChangeArrowheads="1"/>
          </p:cNvPicPr>
          <p:nvPr/>
        </p:nvPicPr>
        <p:blipFill>
          <a:blip r:embed="rId2" cstate="print"/>
          <a:srcRect/>
          <a:stretch>
            <a:fillRect/>
          </a:stretch>
        </p:blipFill>
        <p:spPr bwMode="auto">
          <a:xfrm>
            <a:off x="2057400" y="1295400"/>
            <a:ext cx="4724400" cy="3352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757</Words>
  <Application>Microsoft Office PowerPoint</Application>
  <PresentationFormat>On-screen Show (4:3)</PresentationFormat>
  <Paragraphs>39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Constantia</vt:lpstr>
      <vt:lpstr>Wingdings 2</vt:lpstr>
      <vt:lpstr>Flow</vt:lpstr>
      <vt:lpstr>Hypertensive Vascular diseases </vt:lpstr>
      <vt:lpstr>Regulation of blood pressure: </vt:lpstr>
      <vt:lpstr>PowerPoint Presentation</vt:lpstr>
      <vt:lpstr>Pathogenesis:  </vt:lpstr>
      <vt:lpstr>PowerPoint Presentation</vt:lpstr>
      <vt:lpstr>PowerPoint Presentation</vt:lpstr>
      <vt:lpstr>PowerPoint Presentation</vt:lpstr>
      <vt:lpstr>Morphology:  </vt:lpstr>
      <vt:lpstr>PowerPoint Presentation</vt:lpstr>
      <vt:lpstr>PowerPoint Presentation</vt:lpstr>
      <vt:lpstr>PowerPoint Presentation</vt:lpstr>
      <vt:lpstr>Aneurysm: </vt:lpstr>
      <vt:lpstr>PowerPoint Presentation</vt:lpstr>
      <vt:lpstr>PowerPoint Presentation</vt:lpstr>
      <vt:lpstr>PowerPoint Presentation</vt:lpstr>
      <vt:lpstr>PowerPoint Presentation</vt:lpstr>
      <vt:lpstr>Pathogenesis</vt:lpstr>
      <vt:lpstr>Morphology: </vt:lpstr>
      <vt:lpstr>Complications</vt:lpstr>
      <vt:lpstr>Aortic dissection: </vt:lpstr>
      <vt:lpstr>PowerPoint Presentation</vt:lpstr>
      <vt:lpstr>Morphology: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Hypertensive Vascular diseases </dc:title>
  <dc:creator/>
  <cp:lastModifiedBy>Saad Alomar</cp:lastModifiedBy>
  <cp:revision>6</cp:revision>
  <dcterms:created xsi:type="dcterms:W3CDTF">2006-08-16T00:00:00Z</dcterms:created>
  <dcterms:modified xsi:type="dcterms:W3CDTF">2022-12-06T04:09:53Z</dcterms:modified>
</cp:coreProperties>
</file>